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9" r:id="rId2"/>
    <p:sldId id="257" r:id="rId3"/>
    <p:sldId id="261" r:id="rId4"/>
    <p:sldId id="258" r:id="rId5"/>
    <p:sldId id="262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2019-3-11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2019-3-11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2019-3-11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2019-3-11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2019-3-11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2019-3-11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2019-3-11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2019-3-11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2019-3-11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2019-3-11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2019-3-11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2019-3-11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7"/>
          <p:cNvSpPr/>
          <p:nvPr/>
        </p:nvSpPr>
        <p:spPr>
          <a:xfrm>
            <a:off x="2214546" y="4071942"/>
            <a:ext cx="6643734" cy="242889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3" descr="QQ图片201902271032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4"/>
            <a:ext cx="9144000" cy="1428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1500174"/>
            <a:ext cx="91440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康乐县苏集小学坊研修简报</a:t>
            </a:r>
            <a:endParaRPr lang="zh-CN" altLang="en-US" sz="3600" dirty="0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  <a:p>
            <a:pPr algn="ctr"/>
            <a:endParaRPr lang="en-US" altLang="zh-CN" sz="1400" b="1" dirty="0" smtClean="0"/>
          </a:p>
          <a:p>
            <a:pPr algn="ctr"/>
            <a:r>
              <a:rPr lang="zh-CN" altLang="en-US" b="1" dirty="0" smtClean="0"/>
              <a:t>第</a:t>
            </a:r>
            <a:r>
              <a:rPr lang="zh-CN" altLang="en-US" b="1" dirty="0" smtClean="0">
                <a:latin typeface="宋体" pitchFamily="2" charset="-122"/>
                <a:ea typeface="宋体" pitchFamily="2" charset="-122"/>
              </a:rPr>
              <a:t> </a:t>
            </a:r>
            <a:r>
              <a:rPr lang="en-US" altLang="zh-CN" b="1" dirty="0" smtClean="0">
                <a:latin typeface="宋体" pitchFamily="2" charset="-122"/>
                <a:ea typeface="宋体" pitchFamily="2" charset="-122"/>
              </a:rPr>
              <a:t>2 </a:t>
            </a:r>
            <a:r>
              <a:rPr lang="zh-CN" altLang="en-US" b="1" dirty="0" smtClean="0"/>
              <a:t>期</a:t>
            </a:r>
            <a:endParaRPr lang="zh-CN" altLang="en-US" dirty="0" smtClean="0"/>
          </a:p>
          <a:p>
            <a:r>
              <a:rPr lang="zh-CN" altLang="en-US" b="1" dirty="0" smtClean="0"/>
              <a:t>       </a:t>
            </a:r>
            <a:r>
              <a:rPr lang="zh-CN" altLang="en-US" b="1" dirty="0" smtClean="0"/>
              <a:t> </a:t>
            </a:r>
            <a:r>
              <a:rPr lang="zh-CN" altLang="en-US" b="1" dirty="0" smtClean="0"/>
              <a:t>辅导教师：马志龙</a:t>
            </a:r>
            <a:r>
              <a:rPr lang="en-US" b="1" dirty="0" smtClean="0"/>
              <a:t>                                2019</a:t>
            </a:r>
            <a:r>
              <a:rPr lang="zh-CN" altLang="en-US" b="1" dirty="0" smtClean="0"/>
              <a:t>年</a:t>
            </a:r>
            <a:r>
              <a:rPr lang="en-US" altLang="zh-CN" b="1" dirty="0" smtClean="0"/>
              <a:t>3</a:t>
            </a:r>
            <a:r>
              <a:rPr lang="zh-CN" altLang="en-US" b="1" dirty="0" smtClean="0"/>
              <a:t>月</a:t>
            </a:r>
            <a:r>
              <a:rPr lang="en-US" altLang="zh-CN" b="1" dirty="0" smtClean="0"/>
              <a:t>11</a:t>
            </a:r>
            <a:r>
              <a:rPr lang="zh-CN" altLang="en-US" b="1" dirty="0" smtClean="0"/>
              <a:t>日 </a:t>
            </a:r>
            <a:endParaRPr lang="zh-CN" altLang="en-US" dirty="0" smtClean="0"/>
          </a:p>
        </p:txBody>
      </p:sp>
      <p:cxnSp>
        <p:nvCxnSpPr>
          <p:cNvPr id="7" name="直接连接符 6"/>
          <p:cNvCxnSpPr/>
          <p:nvPr/>
        </p:nvCxnSpPr>
        <p:spPr>
          <a:xfrm>
            <a:off x="0" y="2928934"/>
            <a:ext cx="91440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357422" y="4071942"/>
            <a:ext cx="635798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en-US" sz="2000" dirty="0" smtClean="0">
                <a:latin typeface="楷体_GB2312" pitchFamily="49" charset="-122"/>
                <a:ea typeface="楷体_GB2312" pitchFamily="49" charset="-122"/>
              </a:rPr>
              <a:t>学习是一件很辛苦的事情，如果换一种心态，把它看作是生活中的一种常态，就会珍惜本次难得的学习机会，用心去感受，你会从中得到收获和进步，感受到愉悦和欣慰！如果你拥有阳光的心态，你就能享受到生活中的阳光，感受到阳光般的幸福与温暖！</a:t>
            </a:r>
            <a:endParaRPr lang="en-US" altLang="zh-CN" sz="2000" dirty="0" smtClean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034" y="3214686"/>
            <a:ext cx="2857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7030A0"/>
                </a:solidFill>
                <a:latin typeface="楷体_GB2312" pitchFamily="49" charset="-122"/>
                <a:ea typeface="楷体_GB2312" pitchFamily="49" charset="-122"/>
              </a:rPr>
              <a:t>● 卷首语</a:t>
            </a:r>
            <a:endParaRPr lang="zh-CN" altLang="en-US" sz="3200" b="1" dirty="0">
              <a:solidFill>
                <a:srgbClr val="7030A0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201151"/>
            <a:ext cx="2857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7030A0"/>
                </a:solidFill>
                <a:latin typeface="楷体_GB2312" pitchFamily="49" charset="-122"/>
                <a:ea typeface="楷体_GB2312" pitchFamily="49" charset="-122"/>
              </a:rPr>
              <a:t>● 学情通报</a:t>
            </a:r>
            <a:endParaRPr lang="zh-CN" altLang="en-US" sz="3200" b="1" dirty="0">
              <a:solidFill>
                <a:srgbClr val="7030A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7" name="横卷形 6"/>
          <p:cNvSpPr/>
          <p:nvPr/>
        </p:nvSpPr>
        <p:spPr>
          <a:xfrm>
            <a:off x="1142976" y="2285992"/>
            <a:ext cx="7358114" cy="3357586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571604" y="3071810"/>
            <a:ext cx="68580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en-US" sz="2000" dirty="0" smtClean="0">
                <a:latin typeface="楷体_GB2312" pitchFamily="49" charset="-122"/>
                <a:ea typeface="楷体_GB2312" pitchFamily="49" charset="-122"/>
              </a:rPr>
              <a:t>我校一共有</a:t>
            </a:r>
            <a:r>
              <a:rPr lang="en-US" altLang="zh-CN" sz="2000" dirty="0" smtClean="0"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dirty="0" smtClean="0">
                <a:latin typeface="楷体_GB2312" pitchFamily="49" charset="-122"/>
                <a:ea typeface="楷体_GB2312" pitchFamily="49" charset="-122"/>
              </a:rPr>
              <a:t>位教师参加这次研修，自研修开始后老师们积极参加网络学习，相互探讨交流，按时提交作业，上传日志。目前</a:t>
            </a:r>
            <a:r>
              <a:rPr lang="en-US" altLang="zh-CN" sz="2000" dirty="0" smtClean="0"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dirty="0" smtClean="0">
                <a:latin typeface="楷体_GB2312" pitchFamily="49" charset="-122"/>
                <a:ea typeface="楷体_GB2312" pitchFamily="49" charset="-122"/>
              </a:rPr>
              <a:t>位老师全部完成了研修任务，参训</a:t>
            </a:r>
            <a:r>
              <a:rPr lang="zh-CN" altLang="en-US" sz="2000" dirty="0" smtClean="0">
                <a:latin typeface="楷体_GB2312" pitchFamily="49" charset="-122"/>
                <a:ea typeface="楷体_GB2312" pitchFamily="49" charset="-122"/>
              </a:rPr>
              <a:t>率</a:t>
            </a:r>
            <a:r>
              <a:rPr lang="en-US" altLang="zh-CN" sz="2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100</a:t>
            </a:r>
            <a:r>
              <a:rPr lang="en-US" altLang="zh-CN" sz="2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%</a:t>
            </a:r>
            <a:r>
              <a:rPr lang="zh-CN" altLang="en-US" sz="2000" dirty="0" smtClean="0">
                <a:latin typeface="楷体_GB2312" pitchFamily="49" charset="-122"/>
                <a:ea typeface="楷体_GB2312" pitchFamily="49" charset="-122"/>
              </a:rPr>
              <a:t>，合格率为</a:t>
            </a:r>
            <a:r>
              <a:rPr lang="en-US" altLang="zh-CN" sz="2000" dirty="0" smtClean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en-US" altLang="zh-CN" sz="2000" dirty="0" smtClean="0">
                <a:latin typeface="Times New Roman" pitchFamily="18" charset="0"/>
                <a:ea typeface="楷体_GB2312" pitchFamily="49" charset="-122"/>
                <a:cs typeface="Times New Roman" pitchFamily="18" charset="0"/>
              </a:rPr>
              <a:t>00%</a:t>
            </a:r>
            <a:r>
              <a:rPr lang="zh-CN" altLang="en-US" sz="2000" dirty="0" smtClean="0"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201151"/>
            <a:ext cx="2857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7030A0"/>
                </a:solidFill>
                <a:latin typeface="楷体_GB2312" pitchFamily="49" charset="-122"/>
                <a:ea typeface="楷体_GB2312" pitchFamily="49" charset="-122"/>
              </a:rPr>
              <a:t>● 学情通报</a:t>
            </a:r>
            <a:endParaRPr lang="zh-CN" altLang="en-US" sz="3200" b="1" dirty="0">
              <a:solidFill>
                <a:srgbClr val="7030A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42910" y="2143116"/>
            <a:ext cx="8072494" cy="428628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 descr="QQ图片2019022712001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715" y="2357430"/>
            <a:ext cx="7201061" cy="38582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201151"/>
            <a:ext cx="2857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7030A0"/>
                </a:solidFill>
                <a:latin typeface="楷体_GB2312" pitchFamily="49" charset="-122"/>
                <a:ea typeface="楷体_GB2312" pitchFamily="49" charset="-122"/>
              </a:rPr>
              <a:t>● 温馨提示</a:t>
            </a:r>
            <a:endParaRPr lang="zh-CN" altLang="en-US" sz="3200" b="1" dirty="0">
              <a:solidFill>
                <a:srgbClr val="7030A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" name="云形标注 4"/>
          <p:cNvSpPr/>
          <p:nvPr/>
        </p:nvSpPr>
        <p:spPr>
          <a:xfrm rot="10800000">
            <a:off x="1150079" y="2753671"/>
            <a:ext cx="6993821" cy="3675724"/>
          </a:xfrm>
          <a:prstGeom prst="cloudCallout">
            <a:avLst>
              <a:gd name="adj1" fmla="val 37423"/>
              <a:gd name="adj2" fmla="val 70666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214546" y="3468051"/>
            <a:ext cx="550072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en-US" sz="2000" dirty="0" smtClean="0">
                <a:latin typeface="楷体_GB2312" pitchFamily="49" charset="-122"/>
                <a:ea typeface="楷体_GB2312" pitchFamily="49" charset="-122"/>
              </a:rPr>
              <a:t>首先祝贺全体教师已顺利通过这次研修 的课程学习，写日志，上传资料等多项任务，出色的完成了研修任务。同时，希望老师们在此基础上提高作业和资料的质量，提高个人的教育教学和信息技术水平</a:t>
            </a:r>
            <a:endParaRPr lang="zh-CN" altLang="en-US" sz="2000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201151"/>
            <a:ext cx="2857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7030A0"/>
                </a:solidFill>
                <a:latin typeface="楷体_GB2312" pitchFamily="49" charset="-122"/>
                <a:ea typeface="楷体_GB2312" pitchFamily="49" charset="-122"/>
              </a:rPr>
              <a:t>● 结束语</a:t>
            </a:r>
            <a:endParaRPr lang="zh-CN" altLang="en-US" sz="3200" b="1" dirty="0">
              <a:solidFill>
                <a:srgbClr val="7030A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1071538" y="2500306"/>
            <a:ext cx="7786742" cy="257176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357290" y="3214686"/>
            <a:ext cx="7143800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en-US" sz="2000" dirty="0" smtClean="0">
                <a:latin typeface="楷体_GB2312" pitchFamily="49" charset="-122"/>
                <a:ea typeface="楷体_GB2312" pitchFamily="49" charset="-122"/>
              </a:rPr>
              <a:t>“培训有终点，学习无止境”，本次研修已接近尾声，希望老师们继续努力，将这次学到的知识运用到课堂教学中。 </a:t>
            </a:r>
          </a:p>
          <a:p>
            <a:pPr indent="457200">
              <a:lnSpc>
                <a:spcPct val="150000"/>
              </a:lnSpc>
            </a:pPr>
            <a:endParaRPr lang="zh-CN" altLang="en-US" dirty="0" smtClean="0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440</TotalTime>
  <Words>263</Words>
  <PresentationFormat>全屏显示(4:3)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夏至</vt:lpstr>
      <vt:lpstr>幻灯片 1</vt:lpstr>
      <vt:lpstr>幻灯片 2</vt:lpstr>
      <vt:lpstr>幻灯片 3</vt:lpstr>
      <vt:lpstr>幻灯片 4</vt:lpstr>
      <vt:lpstr>幻灯片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微软用户</cp:lastModifiedBy>
  <cp:revision>50</cp:revision>
  <dcterms:modified xsi:type="dcterms:W3CDTF">2019-03-11T07:59:00Z</dcterms:modified>
</cp:coreProperties>
</file>