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123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7" Type="http://schemas.openxmlformats.org/officeDocument/2006/relationships/viewProps" Target="viewProps.xml"/><Relationship Id="rId6" Type="http://schemas.openxmlformats.org/officeDocument/2006/relationships/presProps" Target="presProps.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530820CF-B880-4189-942D-D702A7CBA7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QQ图片20190227103221.jpg"/>
          <p:cNvPicPr>
            <a:picLocks noChangeAspect="1"/>
          </p:cNvPicPr>
          <p:nvPr/>
        </p:nvPicPr>
        <p:blipFill>
          <a:blip r:embed="rId1"/>
          <a:stretch>
            <a:fillRect/>
          </a:stretch>
        </p:blipFill>
        <p:spPr>
          <a:xfrm>
            <a:off x="0" y="-24"/>
            <a:ext cx="9144000" cy="1428760"/>
          </a:xfrm>
          <a:prstGeom prst="rect">
            <a:avLst/>
          </a:prstGeom>
        </p:spPr>
      </p:pic>
      <p:sp>
        <p:nvSpPr>
          <p:cNvPr id="5" name="TextBox 4"/>
          <p:cNvSpPr txBox="1"/>
          <p:nvPr/>
        </p:nvSpPr>
        <p:spPr>
          <a:xfrm>
            <a:off x="0" y="1500174"/>
            <a:ext cx="9144000" cy="1414780"/>
          </a:xfrm>
          <a:prstGeom prst="rect">
            <a:avLst/>
          </a:prstGeom>
          <a:noFill/>
        </p:spPr>
        <p:txBody>
          <a:bodyPr wrap="square" rtlCol="0">
            <a:spAutoFit/>
          </a:bodyPr>
          <a:lstStyle/>
          <a:p>
            <a:pPr algn="ctr"/>
            <a:r>
              <a:rPr lang="zh-CN" altLang="en-US" sz="3600" b="1" dirty="0" smtClean="0">
                <a:solidFill>
                  <a:srgbClr val="FF0000"/>
                </a:solidFill>
                <a:latin typeface="宋体" panose="02010600030101010101" pitchFamily="2" charset="-122"/>
                <a:ea typeface="宋体" panose="02010600030101010101" pitchFamily="2" charset="-122"/>
              </a:rPr>
              <a:t>永靖县刘家塬中心小学坊研修简报</a:t>
            </a:r>
            <a:endParaRPr lang="zh-CN" altLang="en-US" sz="3600" dirty="0" smtClean="0">
              <a:solidFill>
                <a:srgbClr val="FF0000"/>
              </a:solidFill>
              <a:latin typeface="宋体" panose="02010600030101010101" pitchFamily="2" charset="-122"/>
              <a:ea typeface="宋体" panose="02010600030101010101" pitchFamily="2" charset="-122"/>
            </a:endParaRPr>
          </a:p>
          <a:p>
            <a:pPr algn="ctr"/>
            <a:endParaRPr lang="en-US" altLang="zh-CN" sz="1400" b="1" dirty="0" smtClean="0"/>
          </a:p>
          <a:p>
            <a:pPr algn="ctr"/>
            <a:r>
              <a:rPr lang="zh-CN" altLang="en-US" b="1" dirty="0" smtClean="0"/>
              <a:t>第</a:t>
            </a:r>
            <a:r>
              <a:rPr lang="zh-CN" altLang="en-US" b="1" dirty="0" smtClean="0">
                <a:latin typeface="宋体" panose="02010600030101010101" pitchFamily="2" charset="-122"/>
                <a:ea typeface="宋体" panose="02010600030101010101" pitchFamily="2" charset="-122"/>
              </a:rPr>
              <a:t> </a:t>
            </a:r>
            <a:r>
              <a:rPr lang="en-US" altLang="zh-CN" b="1" dirty="0" smtClean="0">
                <a:latin typeface="宋体" panose="02010600030101010101" pitchFamily="2" charset="-122"/>
                <a:ea typeface="宋体" panose="02010600030101010101" pitchFamily="2" charset="-122"/>
              </a:rPr>
              <a:t>1 </a:t>
            </a:r>
            <a:r>
              <a:rPr lang="zh-CN" altLang="en-US" b="1" dirty="0" smtClean="0"/>
              <a:t>期</a:t>
            </a:r>
            <a:endParaRPr lang="zh-CN" altLang="en-US" dirty="0" smtClean="0"/>
          </a:p>
          <a:p>
            <a:r>
              <a:rPr lang="zh-CN" altLang="en-US" b="1" dirty="0" smtClean="0"/>
              <a:t>     辅导教师：焦建兴</a:t>
            </a:r>
            <a:r>
              <a:rPr lang="en-US" b="1" smtClean="0"/>
              <a:t>        </a:t>
            </a:r>
            <a:r>
              <a:rPr lang="en-US" b="1" smtClean="0"/>
              <a:t>                     </a:t>
            </a:r>
            <a:r>
              <a:rPr lang="en-US" b="1" dirty="0" smtClean="0"/>
              <a:t>2018</a:t>
            </a:r>
            <a:r>
              <a:rPr lang="zh-CN" altLang="en-US" b="1" dirty="0" smtClean="0"/>
              <a:t>年</a:t>
            </a:r>
            <a:r>
              <a:rPr lang="en-US" b="1" dirty="0" smtClean="0"/>
              <a:t>10</a:t>
            </a:r>
            <a:r>
              <a:rPr lang="zh-CN" altLang="en-US" b="1" dirty="0" smtClean="0"/>
              <a:t>月</a:t>
            </a:r>
            <a:r>
              <a:rPr lang="en-US" b="1" dirty="0" smtClean="0"/>
              <a:t>9</a:t>
            </a:r>
            <a:r>
              <a:rPr lang="zh-CN" altLang="en-US" b="1" dirty="0" smtClean="0"/>
              <a:t>日 </a:t>
            </a:r>
            <a:endParaRPr lang="zh-CN" altLang="en-US" dirty="0" smtClean="0"/>
          </a:p>
        </p:txBody>
      </p:sp>
      <p:cxnSp>
        <p:nvCxnSpPr>
          <p:cNvPr id="7" name="直接连接符 6"/>
          <p:cNvCxnSpPr/>
          <p:nvPr/>
        </p:nvCxnSpPr>
        <p:spPr>
          <a:xfrm>
            <a:off x="0" y="2928934"/>
            <a:ext cx="9144000" cy="1588"/>
          </a:xfrm>
          <a:prstGeom prst="line">
            <a:avLst/>
          </a:prstGeom>
          <a:ln w="19050">
            <a:solidFill>
              <a:schemeClr val="tx1"/>
            </a:solidFill>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142844" y="3429000"/>
            <a:ext cx="8929750" cy="3415030"/>
          </a:xfrm>
          <a:prstGeom prst="rect">
            <a:avLst/>
          </a:prstGeom>
          <a:noFill/>
        </p:spPr>
        <p:txBody>
          <a:bodyPr wrap="square" rtlCol="0">
            <a:spAutoFit/>
          </a:bodyPr>
          <a:lstStyle/>
          <a:p>
            <a:pPr indent="457200">
              <a:lnSpc>
                <a:spcPct val="150000"/>
              </a:lnSpc>
            </a:pPr>
            <a:r>
              <a:rPr lang="zh-CN" altLang="en-US" dirty="0" smtClean="0">
                <a:latin typeface="宋体" panose="02010600030101010101" pitchFamily="2" charset="-122"/>
                <a:ea typeface="宋体" panose="02010600030101010101" pitchFamily="2" charset="-122"/>
              </a:rPr>
              <a:t>根据相关文件精神，我校上报了</a:t>
            </a:r>
            <a:r>
              <a:rPr lang="en-US" dirty="0" smtClean="0">
                <a:latin typeface="宋体" panose="02010600030101010101" pitchFamily="2" charset="-122"/>
                <a:ea typeface="宋体" panose="02010600030101010101" pitchFamily="2" charset="-122"/>
              </a:rPr>
              <a:t>15</a:t>
            </a:r>
            <a:r>
              <a:rPr lang="zh-CN" altLang="en-US" dirty="0" smtClean="0">
                <a:latin typeface="宋体" panose="02010600030101010101" pitchFamily="2" charset="-122"/>
                <a:ea typeface="宋体" panose="02010600030101010101" pitchFamily="2" charset="-122"/>
              </a:rPr>
              <a:t>名教师，进行“教育部中小学教师信息技术应用能力提升工程创新培训平台对口培训支援项目”的学习。该项目启动后，每位教师本着提升业务能力，加强素质教育的理念，积极地投入到学习中。 </a:t>
            </a:r>
            <a:endParaRPr lang="en-US" altLang="zh-CN" dirty="0" smtClean="0">
              <a:latin typeface="宋体" panose="02010600030101010101" pitchFamily="2" charset="-122"/>
              <a:ea typeface="宋体" panose="02010600030101010101" pitchFamily="2" charset="-122"/>
            </a:endParaRPr>
          </a:p>
          <a:p>
            <a:pPr indent="457200">
              <a:lnSpc>
                <a:spcPct val="150000"/>
              </a:lnSpc>
            </a:pPr>
            <a:r>
              <a:rPr lang="zh-CN" altLang="en-US" dirty="0" smtClean="0">
                <a:latin typeface="宋体" panose="02010600030101010101" pitchFamily="2" charset="-122"/>
                <a:ea typeface="宋体" panose="02010600030101010101" pitchFamily="2" charset="-122"/>
              </a:rPr>
              <a:t>每位教师根据各自所教学科认真进行选课、制定研修计划，在空暇时间不断地进行观看学习，部分教师还认真的做笔记，认真完成作业、发表研修日志，积极参与到研修交流与各项活动中去。通过学习，大部分教师意识到了自身知识储备的不足，同时也对教育教学有了新的认识和看法。相信此次培训对我校教师的教育教学会有很大的帮助和启示意义。</a:t>
            </a:r>
            <a:endParaRPr lang="zh-CN" altLang="en-US" dirty="0" smtClean="0">
              <a:latin typeface="宋体" panose="02010600030101010101" pitchFamily="2" charset="-122"/>
              <a:ea typeface="宋体" panose="02010600030101010101" pitchFamily="2" charset="-122"/>
            </a:endParaRPr>
          </a:p>
        </p:txBody>
      </p:sp>
      <p:sp>
        <p:nvSpPr>
          <p:cNvPr id="11" name="TextBox 10"/>
          <p:cNvSpPr txBox="1"/>
          <p:nvPr/>
        </p:nvSpPr>
        <p:spPr>
          <a:xfrm>
            <a:off x="-32" y="2928934"/>
            <a:ext cx="2857520" cy="584775"/>
          </a:xfrm>
          <a:prstGeom prst="rect">
            <a:avLst/>
          </a:prstGeom>
          <a:noFill/>
        </p:spPr>
        <p:txBody>
          <a:bodyPr wrap="square" rtlCol="0">
            <a:spAutoFit/>
          </a:bodyPr>
          <a:lstStyle/>
          <a:p>
            <a:r>
              <a:rPr lang="zh-CN" altLang="en-US" sz="3200" b="1" dirty="0" smtClean="0">
                <a:solidFill>
                  <a:srgbClr val="7030A0"/>
                </a:solidFill>
                <a:latin typeface="楷体_GB2312" pitchFamily="49" charset="-122"/>
                <a:ea typeface="楷体_GB2312" pitchFamily="49" charset="-122"/>
              </a:rPr>
              <a:t>● 项目概况</a:t>
            </a:r>
            <a:endParaRPr lang="zh-CN" altLang="en-US" sz="3200" b="1" dirty="0">
              <a:solidFill>
                <a:srgbClr val="7030A0"/>
              </a:solidFill>
              <a:latin typeface="楷体_GB2312" pitchFamily="49" charset="-122"/>
              <a:ea typeface="楷体_GB2312" pitchFamily="49"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 y="129581"/>
            <a:ext cx="2857520" cy="584775"/>
          </a:xfrm>
          <a:prstGeom prst="rect">
            <a:avLst/>
          </a:prstGeom>
          <a:noFill/>
        </p:spPr>
        <p:txBody>
          <a:bodyPr wrap="square" rtlCol="0">
            <a:spAutoFit/>
          </a:bodyPr>
          <a:lstStyle/>
          <a:p>
            <a:r>
              <a:rPr lang="zh-CN" altLang="en-US" sz="3200" b="1" dirty="0" smtClean="0">
                <a:solidFill>
                  <a:srgbClr val="FF0000"/>
                </a:solidFill>
                <a:latin typeface="楷体_GB2312" pitchFamily="49" charset="-122"/>
                <a:ea typeface="楷体_GB2312" pitchFamily="49" charset="-122"/>
              </a:rPr>
              <a:t>● 学情分析</a:t>
            </a:r>
            <a:endParaRPr lang="zh-CN" altLang="en-US" sz="3200" b="1" dirty="0">
              <a:solidFill>
                <a:srgbClr val="FF0000"/>
              </a:solidFill>
              <a:latin typeface="楷体_GB2312" pitchFamily="49" charset="-122"/>
              <a:ea typeface="楷体_GB2312" pitchFamily="49" charset="-122"/>
            </a:endParaRPr>
          </a:p>
        </p:txBody>
      </p:sp>
      <p:sp>
        <p:nvSpPr>
          <p:cNvPr id="3" name="TextBox 2"/>
          <p:cNvSpPr txBox="1"/>
          <p:nvPr/>
        </p:nvSpPr>
        <p:spPr>
          <a:xfrm>
            <a:off x="142844" y="785794"/>
            <a:ext cx="8929750" cy="1337945"/>
          </a:xfrm>
          <a:prstGeom prst="rect">
            <a:avLst/>
          </a:prstGeom>
          <a:noFill/>
        </p:spPr>
        <p:txBody>
          <a:bodyPr wrap="square" rtlCol="0">
            <a:spAutoFit/>
          </a:bodyPr>
          <a:lstStyle/>
          <a:p>
            <a:pPr indent="457200">
              <a:lnSpc>
                <a:spcPct val="150000"/>
              </a:lnSpc>
            </a:pPr>
            <a:r>
              <a:rPr lang="zh-CN" altLang="en-US" dirty="0" smtClean="0"/>
              <a:t>截至</a:t>
            </a:r>
            <a:r>
              <a:rPr lang="en-US" altLang="zh-CN" dirty="0" smtClean="0"/>
              <a:t>2019</a:t>
            </a:r>
            <a:r>
              <a:rPr lang="zh-CN" altLang="en-US" dirty="0" smtClean="0"/>
              <a:t>年 </a:t>
            </a:r>
            <a:r>
              <a:rPr lang="en-US" altLang="zh-CN" dirty="0" smtClean="0"/>
              <a:t>3 </a:t>
            </a:r>
            <a:r>
              <a:rPr lang="zh-CN" altLang="en-US" dirty="0" smtClean="0"/>
              <a:t>月 </a:t>
            </a:r>
            <a:r>
              <a:rPr lang="en-US" altLang="zh-CN" dirty="0" smtClean="0"/>
              <a:t>5</a:t>
            </a:r>
            <a:r>
              <a:rPr lang="zh-CN" altLang="en-US" dirty="0" smtClean="0"/>
              <a:t>日，本工作坊本次培训有教师 </a:t>
            </a:r>
            <a:r>
              <a:rPr lang="en-US" altLang="zh-CN" dirty="0" smtClean="0"/>
              <a:t>15 </a:t>
            </a:r>
            <a:r>
              <a:rPr lang="zh-CN" altLang="en-US" dirty="0" smtClean="0"/>
              <a:t>人，上线人数</a:t>
            </a:r>
            <a:r>
              <a:rPr lang="en-US" dirty="0" smtClean="0"/>
              <a:t>15</a:t>
            </a:r>
            <a:r>
              <a:rPr lang="zh-CN" altLang="en-US" dirty="0" smtClean="0"/>
              <a:t>人，参训率 </a:t>
            </a:r>
            <a:r>
              <a:rPr lang="en-US" altLang="zh-CN" dirty="0" smtClean="0"/>
              <a:t>100%</a:t>
            </a:r>
            <a:r>
              <a:rPr lang="zh-CN" altLang="en-US" dirty="0" smtClean="0"/>
              <a:t>，学习人数 </a:t>
            </a:r>
            <a:r>
              <a:rPr lang="en-US" altLang="zh-CN" dirty="0" smtClean="0"/>
              <a:t>15</a:t>
            </a:r>
            <a:r>
              <a:rPr lang="zh-CN" altLang="en-US" dirty="0" smtClean="0"/>
              <a:t>人，学习率 </a:t>
            </a:r>
            <a:r>
              <a:rPr lang="en-US" altLang="zh-CN" dirty="0" smtClean="0"/>
              <a:t>100%</a:t>
            </a:r>
            <a:r>
              <a:rPr lang="zh-CN" altLang="en-US" dirty="0" smtClean="0"/>
              <a:t>。研修计划已经提交了 </a:t>
            </a:r>
            <a:r>
              <a:rPr lang="en-US" altLang="zh-CN" dirty="0" smtClean="0"/>
              <a:t>13 </a:t>
            </a:r>
            <a:r>
              <a:rPr lang="zh-CN" altLang="en-US" dirty="0" smtClean="0"/>
              <a:t>位，提交率达到了</a:t>
            </a:r>
            <a:r>
              <a:rPr lang="en-US" altLang="zh-CN" dirty="0" smtClean="0"/>
              <a:t>87</a:t>
            </a:r>
            <a:r>
              <a:rPr lang="en-US" altLang="zh-CN" dirty="0" smtClean="0"/>
              <a:t>%</a:t>
            </a:r>
            <a:r>
              <a:rPr lang="zh-CN" altLang="en-US" dirty="0" smtClean="0"/>
              <a:t>；合格人数 </a:t>
            </a:r>
            <a:r>
              <a:rPr lang="en-US" altLang="zh-CN" dirty="0" smtClean="0"/>
              <a:t>13</a:t>
            </a:r>
            <a:r>
              <a:rPr lang="zh-CN" altLang="en-US" dirty="0" smtClean="0"/>
              <a:t>人，合格率 </a:t>
            </a:r>
            <a:r>
              <a:rPr lang="en-US" altLang="zh-CN" dirty="0" smtClean="0"/>
              <a:t>87</a:t>
            </a:r>
            <a:r>
              <a:rPr lang="en-US" altLang="zh-CN" dirty="0" smtClean="0"/>
              <a:t>%</a:t>
            </a:r>
            <a:r>
              <a:rPr lang="zh-CN" altLang="en-US" dirty="0" smtClean="0"/>
              <a:t>。</a:t>
            </a:r>
            <a:endParaRPr lang="zh-CN" altLang="en-US" dirty="0" smtClean="0">
              <a:latin typeface="宋体" panose="02010600030101010101" pitchFamily="2" charset="-122"/>
              <a:ea typeface="宋体" panose="02010600030101010101" pitchFamily="2" charset="-122"/>
            </a:endParaRPr>
          </a:p>
        </p:txBody>
      </p:sp>
      <p:graphicFrame>
        <p:nvGraphicFramePr>
          <p:cNvPr id="4" name="表格 3"/>
          <p:cNvGraphicFramePr/>
          <p:nvPr/>
        </p:nvGraphicFramePr>
        <p:xfrm>
          <a:off x="279400" y="2221230"/>
          <a:ext cx="8729980" cy="4041140"/>
        </p:xfrm>
        <a:graphic>
          <a:graphicData uri="http://schemas.openxmlformats.org/drawingml/2006/table">
            <a:tbl>
              <a:tblPr firstRow="1" bandRow="1">
                <a:tableStyleId>{5C22544A-7EE6-4342-B048-85BDC9FD1C3A}</a:tableStyleId>
              </a:tblPr>
              <a:tblGrid>
                <a:gridCol w="623570"/>
                <a:gridCol w="623570"/>
                <a:gridCol w="623570"/>
                <a:gridCol w="623570"/>
                <a:gridCol w="623570"/>
                <a:gridCol w="623570"/>
                <a:gridCol w="623570"/>
                <a:gridCol w="623570"/>
                <a:gridCol w="623570"/>
                <a:gridCol w="623570"/>
                <a:gridCol w="623570"/>
                <a:gridCol w="623570"/>
                <a:gridCol w="623570"/>
                <a:gridCol w="623570"/>
              </a:tblGrid>
              <a:tr h="213995">
                <a:tc>
                  <a:txBody>
                    <a:bodyPr/>
                    <a:p>
                      <a:pPr indent="0">
                        <a:buNone/>
                      </a:pPr>
                      <a:r>
                        <a:rPr lang="zh-CN" sz="600" b="0">
                          <a:solidFill>
                            <a:srgbClr val="000000"/>
                          </a:solidFill>
                          <a:ea typeface="宋体" panose="02010600030101010101" pitchFamily="2" charset="-122"/>
                        </a:rPr>
                        <a:t>被推荐数</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姓名</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继教编码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登录次数</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最后登录时间</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层级1</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层级2</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层级3</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层级4</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学科</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所属工作坊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活跃度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考核成绩</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是否合格</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r h="294005">
                <a:tc>
                  <a:txBody>
                    <a:bodyPr/>
                    <a:p>
                      <a:pPr indent="0">
                        <a:buNone/>
                      </a:pPr>
                      <a:r>
                        <a:rPr lang="en-US" sz="600" b="0">
                          <a:solidFill>
                            <a:srgbClr val="000000"/>
                          </a:solidFill>
                          <a:latin typeface="宋体" panose="02010600030101010101" pitchFamily="2" charset="-122"/>
                        </a:rPr>
                        <a:t>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王慧敏</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11</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2019/1/7</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甘肃省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临夏州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永靖县刘家塬中心小学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小学品德与社会</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刘家塬中心小学坊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14</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100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r h="294640">
                <a:tc>
                  <a:txBody>
                    <a:bodyPr/>
                    <a:p>
                      <a:pPr indent="0">
                        <a:buNone/>
                      </a:pPr>
                      <a:r>
                        <a:rPr lang="en-US" sz="600" b="0">
                          <a:solidFill>
                            <a:srgbClr val="000000"/>
                          </a:solidFill>
                          <a:latin typeface="宋体" panose="02010600030101010101" pitchFamily="2" charset="-122"/>
                        </a:rPr>
                        <a:t>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刘光芬</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11</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2019/2/19</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甘肃省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临夏州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永靖县刘家塬中心小学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小学数学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刘家塬中心小学坊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13</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81.95</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r h="294640">
                <a:tc>
                  <a:txBody>
                    <a:bodyPr/>
                    <a:p>
                      <a:pPr indent="0">
                        <a:buNone/>
                      </a:pPr>
                      <a:r>
                        <a:rPr lang="en-US" sz="600" b="0">
                          <a:solidFill>
                            <a:srgbClr val="000000"/>
                          </a:solidFill>
                          <a:latin typeface="宋体" panose="02010600030101010101" pitchFamily="2" charset="-122"/>
                        </a:rPr>
                        <a:t>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段才红</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23</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2019/3/4</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甘肃省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临夏州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永靖县刘家塬中心小学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小学语文</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刘家塬中心小学坊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9</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100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r h="294005">
                <a:tc>
                  <a:txBody>
                    <a:bodyPr/>
                    <a:p>
                      <a:pPr indent="0">
                        <a:buNone/>
                      </a:pPr>
                      <a:r>
                        <a:rPr lang="en-US" sz="600" b="0">
                          <a:solidFill>
                            <a:srgbClr val="000000"/>
                          </a:solidFill>
                          <a:latin typeface="宋体" panose="02010600030101010101" pitchFamily="2" charset="-122"/>
                        </a:rPr>
                        <a:t>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张宏芳</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33</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2019/1/10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甘肃省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临夏州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永靖县刘家塬中心小学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小学英语</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刘家塬中心小学坊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11</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100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r h="294640">
                <a:tc>
                  <a:txBody>
                    <a:bodyPr/>
                    <a:p>
                      <a:pPr indent="0">
                        <a:buNone/>
                      </a:pPr>
                      <a:r>
                        <a:rPr lang="en-US" sz="600" b="0">
                          <a:solidFill>
                            <a:srgbClr val="000000"/>
                          </a:solidFill>
                          <a:latin typeface="宋体" panose="02010600030101010101" pitchFamily="2" charset="-122"/>
                        </a:rPr>
                        <a:t>1</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孙淑霞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32</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2019/1/21</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甘肃省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临夏州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永靖县刘家塬中心小学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小学语文</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刘家塬中心小学坊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13</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100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r h="294005">
                <a:tc>
                  <a:txBody>
                    <a:bodyPr/>
                    <a:p>
                      <a:pPr indent="0">
                        <a:buNone/>
                      </a:pPr>
                      <a:r>
                        <a:rPr lang="en-US" sz="600" b="0">
                          <a:solidFill>
                            <a:srgbClr val="000000"/>
                          </a:solidFill>
                          <a:latin typeface="宋体" panose="02010600030101010101" pitchFamily="2" charset="-122"/>
                        </a:rPr>
                        <a:t>1</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王盼弟</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18</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2019/1/26</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甘肃省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临夏州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永靖县刘家塬中心小学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小学数学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刘家塬中心小学坊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18</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100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r h="294005">
                <a:tc>
                  <a:txBody>
                    <a:bodyPr/>
                    <a:p>
                      <a:pPr indent="0">
                        <a:buNone/>
                      </a:pPr>
                      <a:r>
                        <a:rPr lang="en-US" sz="600" b="0">
                          <a:solidFill>
                            <a:srgbClr val="000000"/>
                          </a:solidFill>
                          <a:latin typeface="宋体" panose="02010600030101010101" pitchFamily="2" charset="-122"/>
                        </a:rPr>
                        <a:t>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王立权</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12</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2019/1/3</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甘肃省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临夏州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永靖县刘家塬中心小学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小学语文</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刘家塬中心小学坊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12</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100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r h="294640">
                <a:tc>
                  <a:txBody>
                    <a:bodyPr/>
                    <a:p>
                      <a:pPr indent="0">
                        <a:buNone/>
                      </a:pPr>
                      <a:r>
                        <a:rPr lang="en-US" sz="600" b="0">
                          <a:solidFill>
                            <a:srgbClr val="000000"/>
                          </a:solidFill>
                          <a:latin typeface="宋体" panose="02010600030101010101" pitchFamily="2" charset="-122"/>
                        </a:rPr>
                        <a:t>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姬发菊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50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2019/3/5</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甘肃省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临夏州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永靖县刘家塬中心小学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小学语文</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刘家塬中心小学坊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8</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100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r h="294640">
                <a:tc>
                  <a:txBody>
                    <a:bodyPr/>
                    <a:p>
                      <a:pPr indent="0">
                        <a:buNone/>
                      </a:pPr>
                      <a:r>
                        <a:rPr lang="en-US" sz="600" b="0">
                          <a:solidFill>
                            <a:srgbClr val="000000"/>
                          </a:solidFill>
                          <a:latin typeface="宋体" panose="02010600030101010101" pitchFamily="2" charset="-122"/>
                        </a:rPr>
                        <a:t>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朱兰苹</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33</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2019/3/5</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甘肃省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临夏州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永靖县刘家塬中心小学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小学数学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刘家塬中心小学坊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4</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72.15</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r h="294640">
                <a:tc>
                  <a:txBody>
                    <a:bodyPr/>
                    <a:p>
                      <a:pPr indent="0">
                        <a:buNone/>
                      </a:pPr>
                      <a:r>
                        <a:rPr lang="en-US" sz="600" b="0">
                          <a:solidFill>
                            <a:srgbClr val="000000"/>
                          </a:solidFill>
                          <a:latin typeface="宋体" panose="02010600030101010101" pitchFamily="2" charset="-122"/>
                        </a:rPr>
                        <a:t>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崇兴丽</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18</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2019/2/26</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甘肃省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临夏州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永靖县刘家塬中心小学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小学语文</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刘家塬中心小学坊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6</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65</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r h="294640">
                <a:tc>
                  <a:txBody>
                    <a:bodyPr/>
                    <a:p>
                      <a:pPr indent="0">
                        <a:buNone/>
                      </a:pPr>
                      <a:r>
                        <a:rPr lang="en-US" sz="600" b="0">
                          <a:solidFill>
                            <a:srgbClr val="000000"/>
                          </a:solidFill>
                          <a:latin typeface="宋体" panose="02010600030101010101" pitchFamily="2" charset="-122"/>
                        </a:rPr>
                        <a:t>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海娟</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16</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2019/3/5</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甘肃省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临夏州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永靖县刘家塬中心小学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小学语文</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刘家塬中心小学坊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18</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90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r h="294005">
                <a:tc>
                  <a:txBody>
                    <a:bodyPr/>
                    <a:p>
                      <a:pPr indent="0">
                        <a:buNone/>
                      </a:pPr>
                      <a:r>
                        <a:rPr lang="en-US" sz="600" b="0">
                          <a:solidFill>
                            <a:srgbClr val="000000"/>
                          </a:solidFill>
                          <a:latin typeface="宋体" panose="02010600030101010101" pitchFamily="2" charset="-122"/>
                        </a:rPr>
                        <a:t>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崇复明</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16</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2019/3/5</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甘肃省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临夏州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永靖县刘家塬中心小学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小学科学与健康</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刘家塬中心小学坊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8</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100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r h="294640">
                <a:tc>
                  <a:txBody>
                    <a:bodyPr/>
                    <a:p>
                      <a:pPr indent="0">
                        <a:buNone/>
                      </a:pPr>
                      <a:r>
                        <a:rPr lang="en-US" sz="600" b="0">
                          <a:solidFill>
                            <a:srgbClr val="000000"/>
                          </a:solidFill>
                          <a:latin typeface="宋体" panose="02010600030101010101" pitchFamily="2" charset="-122"/>
                        </a:rPr>
                        <a:t>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刘昌伟</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31</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2019/1/5</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甘肃省</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临夏州</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永靖县刘家塬中心小学</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小学科学与健康</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刘家塬中心小学坊</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13</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en-US" sz="600" b="0">
                          <a:solidFill>
                            <a:srgbClr val="000000"/>
                          </a:solidFill>
                          <a:latin typeface="宋体" panose="02010600030101010101" pitchFamily="2" charset="-122"/>
                        </a:rPr>
                        <a:t>100</a:t>
                      </a:r>
                      <a:endParaRPr lang="en-US" altLang="en-US" sz="600" b="0">
                        <a:solidFill>
                          <a:srgbClr val="000000"/>
                        </a:solidFill>
                        <a:latin typeface="宋体" panose="02010600030101010101" pitchFamily="2" charset="-122"/>
                      </a:endParaRPr>
                    </a:p>
                  </a:txBody>
                  <a:tcPr marL="12700" marR="12700" marT="12700" vert="horz" anchor="ctr">
                    <a:lnL>
                      <a:noFill/>
                    </a:lnL>
                    <a:lnR>
                      <a:noFill/>
                    </a:lnR>
                    <a:lnT cap="flat">
                      <a:noFill/>
                    </a:lnT>
                    <a:lnB cap="flat">
                      <a:noFill/>
                    </a:lnB>
                    <a:lnTlToBr>
                      <a:noFill/>
                    </a:lnTlToBr>
                    <a:lnBlToTr>
                      <a:noFill/>
                    </a:lnBlToTr>
                    <a:noFill/>
                  </a:tcPr>
                </a:tc>
                <a:tc>
                  <a:txBody>
                    <a:bodyPr/>
                    <a:p>
                      <a:pPr indent="0">
                        <a:buNone/>
                      </a:pPr>
                      <a:r>
                        <a:rPr lang="zh-CN" sz="600" b="0">
                          <a:solidFill>
                            <a:srgbClr val="000000"/>
                          </a:solidFill>
                          <a:ea typeface="宋体" panose="02010600030101010101" pitchFamily="2" charset="-122"/>
                        </a:rPr>
                        <a:t>是</a:t>
                      </a:r>
                      <a:endParaRPr lang="en-US" altLang="en-US" sz="600" b="0">
                        <a:solidFill>
                          <a:srgbClr val="000000"/>
                        </a:solidFill>
                        <a:latin typeface="宋体" panose="02010600030101010101" pitchFamily="2" charset="-122"/>
                      </a:endParaRPr>
                    </a:p>
                  </a:txBody>
                  <a:tcPr marL="12700" marR="12700" marT="12700" vert="horz" anchor="ctr">
                    <a:lnL>
                      <a:noFill/>
                    </a:lnL>
                    <a:lnR cap="flat">
                      <a:noFill/>
                    </a:lnR>
                    <a:lnT cap="flat">
                      <a:noFill/>
                    </a:lnT>
                    <a:lnB cap="flat">
                      <a:noFill/>
                    </a:lnB>
                    <a:lnTlToBr>
                      <a:noFill/>
                    </a:lnTlToBr>
                    <a:lnBlToTr>
                      <a:noFill/>
                    </a:lnBlToTr>
                    <a:no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 y="920763"/>
            <a:ext cx="2857520" cy="584775"/>
          </a:xfrm>
          <a:prstGeom prst="rect">
            <a:avLst/>
          </a:prstGeom>
          <a:noFill/>
        </p:spPr>
        <p:txBody>
          <a:bodyPr wrap="square" rtlCol="0">
            <a:spAutoFit/>
          </a:bodyPr>
          <a:lstStyle/>
          <a:p>
            <a:r>
              <a:rPr lang="zh-CN" altLang="en-US" sz="3200" b="1" dirty="0" smtClean="0">
                <a:solidFill>
                  <a:srgbClr val="FF0000"/>
                </a:solidFill>
                <a:latin typeface="楷体_GB2312" pitchFamily="49" charset="-122"/>
                <a:ea typeface="楷体_GB2312" pitchFamily="49" charset="-122"/>
              </a:rPr>
              <a:t>● 温馨提示</a:t>
            </a:r>
            <a:endParaRPr lang="zh-CN" altLang="en-US" sz="3200" b="1" dirty="0">
              <a:solidFill>
                <a:srgbClr val="FF0000"/>
              </a:solidFill>
              <a:latin typeface="楷体_GB2312" pitchFamily="49" charset="-122"/>
              <a:ea typeface="楷体_GB2312" pitchFamily="49" charset="-122"/>
            </a:endParaRPr>
          </a:p>
        </p:txBody>
      </p:sp>
      <p:sp>
        <p:nvSpPr>
          <p:cNvPr id="3" name="TextBox 2"/>
          <p:cNvSpPr txBox="1"/>
          <p:nvPr/>
        </p:nvSpPr>
        <p:spPr>
          <a:xfrm>
            <a:off x="142844" y="1791290"/>
            <a:ext cx="8929750" cy="923330"/>
          </a:xfrm>
          <a:prstGeom prst="rect">
            <a:avLst/>
          </a:prstGeom>
          <a:noFill/>
        </p:spPr>
        <p:txBody>
          <a:bodyPr wrap="square" rtlCol="0">
            <a:spAutoFit/>
          </a:bodyPr>
          <a:lstStyle/>
          <a:p>
            <a:pPr indent="457200">
              <a:lnSpc>
                <a:spcPct val="150000"/>
              </a:lnSpc>
            </a:pPr>
            <a:r>
              <a:rPr lang="zh-CN" altLang="en-US" dirty="0" smtClean="0"/>
              <a:t>本次研修活动已接近尾声，希望各位老师抓紧提交研修总结，还没合格的老师请及时完成相关学习任务。</a:t>
            </a:r>
            <a:endParaRPr lang="zh-CN" altLang="en-US" dirty="0" smtClean="0">
              <a:latin typeface="宋体" panose="02010600030101010101" pitchFamily="2" charset="-122"/>
              <a:ea typeface="宋体" panose="02010600030101010101" pitchFamily="2" charset="-122"/>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0</TotalTime>
  <Words>1240</Words>
  <Application>WPS 演示</Application>
  <PresentationFormat>全屏显示(4:3)</PresentationFormat>
  <Paragraphs>410</Paragraphs>
  <Slides>3</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vt:i4>
      </vt:variant>
    </vt:vector>
  </HeadingPairs>
  <TitlesOfParts>
    <vt:vector size="12" baseType="lpstr">
      <vt:lpstr>Arial</vt:lpstr>
      <vt:lpstr>宋体</vt:lpstr>
      <vt:lpstr>Wingdings</vt:lpstr>
      <vt:lpstr>楷体_GB2312</vt:lpstr>
      <vt:lpstr>新宋体</vt:lpstr>
      <vt:lpstr>Calibri</vt:lpstr>
      <vt:lpstr>微软雅黑</vt:lpstr>
      <vt:lpstr>Arial Unicode MS</vt:lpstr>
      <vt:lpstr>Office 主题</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
  <cp:lastModifiedBy>平凡的生活</cp:lastModifiedBy>
  <cp:revision>22</cp:revision>
  <dcterms:created xsi:type="dcterms:W3CDTF">2019-03-05T13:09:28Z</dcterms:created>
  <dcterms:modified xsi:type="dcterms:W3CDTF">2019-03-05T13:14:04Z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2052-11.1.0.8500</vt:lpwstr>
  </property>
</Properties>
</file>