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8" r:id="rId5"/>
    <p:sldId id="258" r:id="rId6"/>
    <p:sldId id="257" r:id="rId7"/>
    <p:sldId id="260" r:id="rId8"/>
    <p:sldId id="267" r:id="rId9"/>
    <p:sldId id="261" r:id="rId10"/>
    <p:sldId id="270" r:id="rId11"/>
    <p:sldId id="263" r:id="rId12"/>
    <p:sldId id="264" r:id="rId13"/>
    <p:sldId id="259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FF9"/>
    <a:srgbClr val="F5A7FC"/>
    <a:srgbClr val="09532A"/>
    <a:srgbClr val="D9E890"/>
    <a:srgbClr val="0F5922"/>
    <a:srgbClr val="FFFF99"/>
    <a:srgbClr val="BFD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504"/>
  </p:normalViewPr>
  <p:slideViewPr>
    <p:cSldViewPr showGuides="1">
      <p:cViewPr varScale="1">
        <p:scale>
          <a:sx n="78" d="100"/>
          <a:sy n="78" d="100"/>
        </p:scale>
        <p:origin x="-1734" y="-90"/>
      </p:cViewPr>
      <p:guideLst>
        <p:guide orient="horz" pos="21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defRPr noProof="1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defRPr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" altLang="en-US" dirty="0"/>
              <a:t>单击此处编辑母版文本样式</a:t>
            </a:r>
            <a:endParaRPr lang="" altLang="en-US" dirty="0"/>
          </a:p>
          <a:p>
            <a:pPr lvl="1"/>
            <a:r>
              <a:rPr lang="" altLang="en-US" dirty="0"/>
              <a:t>第二级</a:t>
            </a:r>
            <a:endParaRPr lang="" altLang="en-US" dirty="0"/>
          </a:p>
          <a:p>
            <a:pPr lvl="2"/>
            <a:r>
              <a:rPr lang="" altLang="en-US" dirty="0"/>
              <a:t>第三级</a:t>
            </a:r>
            <a:endParaRPr lang="" altLang="en-US" dirty="0"/>
          </a:p>
          <a:p>
            <a:pPr lvl="3"/>
            <a:r>
              <a:rPr lang="" altLang="en-US" dirty="0"/>
              <a:t>第四级</a:t>
            </a:r>
            <a:endParaRPr lang="" altLang="en-US" dirty="0"/>
          </a:p>
          <a:p>
            <a:pPr lvl="4"/>
            <a:r>
              <a:rPr lang="" altLang="en-US" dirty="0"/>
              <a:t>第五级</a:t>
            </a:r>
            <a:endParaRPr lang="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2" descr="3b44340783afd1a0b8ef5d96fa3d479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637" y="30163"/>
            <a:ext cx="5746750" cy="680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79900" y="2098675"/>
            <a:ext cx="5041900" cy="2347913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武</a:t>
            </a:r>
            <a:r>
              <a:rPr kumimoji="0" lang="zh-CN" altLang="en-US" sz="3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胜国培</a:t>
            </a:r>
            <a:r>
              <a:rPr kumimoji="0" lang="en-US" altLang="zh-CN" sz="3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kumimoji="0" lang="zh-CN" altLang="en-US" sz="3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班</a:t>
            </a:r>
            <a:b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班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级简报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</a:t>
            </a:r>
            <a:r>
              <a:rPr kumimoji="0" lang="zh-CN" altLang="en-US" sz="3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kumimoji="0" lang="zh-CN" altLang="en-US" sz="3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期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)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9532A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076" name="文本框 3"/>
          <p:cNvSpPr txBox="1"/>
          <p:nvPr/>
        </p:nvSpPr>
        <p:spPr>
          <a:xfrm>
            <a:off x="5726113" y="6286500"/>
            <a:ext cx="319246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9532A"/>
                </a:solidFill>
                <a:sym typeface="宋体" panose="02010600030101010101" pitchFamily="2" charset="-122"/>
              </a:rPr>
              <a:t>主编：邹燕    </a:t>
            </a:r>
            <a:r>
              <a:rPr lang="en-US" altLang="zh-CN" sz="1800" b="1" dirty="0">
                <a:solidFill>
                  <a:srgbClr val="09532A"/>
                </a:solidFill>
                <a:sym typeface="宋体" panose="02010600030101010101" pitchFamily="2" charset="-122"/>
              </a:rPr>
              <a:t>2019</a:t>
            </a:r>
            <a:r>
              <a:rPr lang="zh-CN" altLang="en-US" sz="1800" b="1" dirty="0">
                <a:solidFill>
                  <a:srgbClr val="09532A"/>
                </a:solidFill>
                <a:sym typeface="宋体" panose="02010600030101010101" pitchFamily="2" charset="-122"/>
              </a:rPr>
              <a:t>年</a:t>
            </a:r>
            <a:r>
              <a:rPr lang="en-US" altLang="zh-CN" sz="1800" b="1" dirty="0">
                <a:solidFill>
                  <a:srgbClr val="09532A"/>
                </a:solidFill>
                <a:sym typeface="宋体" panose="02010600030101010101" pitchFamily="2" charset="-122"/>
              </a:rPr>
              <a:t>11</a:t>
            </a:r>
            <a:r>
              <a:rPr lang="zh-CN" altLang="en-US" sz="1800" b="1" dirty="0">
                <a:solidFill>
                  <a:srgbClr val="09532A"/>
                </a:solidFill>
                <a:sym typeface="宋体" panose="02010600030101010101" pitchFamily="2" charset="-122"/>
              </a:rPr>
              <a:t>月</a:t>
            </a:r>
            <a:r>
              <a:rPr lang="en-US" altLang="zh-CN" sz="1800" b="1" dirty="0">
                <a:solidFill>
                  <a:srgbClr val="09532A"/>
                </a:solidFill>
                <a:sym typeface="宋体" panose="02010600030101010101" pitchFamily="2" charset="-122"/>
              </a:rPr>
              <a:t>17</a:t>
            </a:r>
            <a:r>
              <a:rPr lang="zh-CN" altLang="en-US" sz="1800" b="1" dirty="0">
                <a:solidFill>
                  <a:srgbClr val="09532A"/>
                </a:solidFill>
                <a:sym typeface="宋体" panose="02010600030101010101" pitchFamily="2" charset="-122"/>
              </a:rPr>
              <a:t>日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2" descr="C:\Users\yp\Desktop\Data\奥鹏\图片素材\QQ截图20170313150441.jpgQQ截图201703131504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471488"/>
            <a:ext cx="9124950" cy="628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矩形 5"/>
          <p:cNvSpPr/>
          <p:nvPr/>
        </p:nvSpPr>
        <p:spPr>
          <a:xfrm>
            <a:off x="2447925" y="1851025"/>
            <a:ext cx="5910263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只要您按照考核方案，针对目前您成绩中的薄弱项，及还未学习提交的项目，合理安排，及时积极提交作业和研修日志，参与研修活动，观看专家视频答疑，参与论坛交流，定能步步为赢，取得好成绩。</a:t>
            </a: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957263" y="2132013"/>
            <a:ext cx="1454150" cy="73660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寄语不合格学员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流程图: 终止 9"/>
          <p:cNvSpPr/>
          <p:nvPr/>
        </p:nvSpPr>
        <p:spPr>
          <a:xfrm>
            <a:off x="1012825" y="4149725"/>
            <a:ext cx="1327150" cy="681038"/>
          </a:xfrm>
          <a:prstGeom prst="flowChartTerminator">
            <a:avLst/>
          </a:prstGeom>
          <a:solidFill>
            <a:srgbClr val="095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已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合格学员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94" name="矩形 10"/>
          <p:cNvSpPr/>
          <p:nvPr/>
        </p:nvSpPr>
        <p:spPr>
          <a:xfrm>
            <a:off x="2411413" y="3859213"/>
            <a:ext cx="5946775" cy="1338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虽然目前您的成绩已经合格，但为了我们整体的学习率和合格率，我们的分数是否还可以再高点呢，那么，也请您结合考核方案，继续努力，争取大家都能是百分。</a:t>
            </a: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5" name="标题 1"/>
          <p:cNvSpPr>
            <a:spLocks noGrp="1"/>
          </p:cNvSpPr>
          <p:nvPr>
            <p:ph type="title"/>
          </p:nvPr>
        </p:nvSpPr>
        <p:spPr>
          <a:xfrm>
            <a:off x="957263" y="806450"/>
            <a:ext cx="7886700" cy="1325563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800" b="1" dirty="0">
                <a:solidFill>
                  <a:srgbClr val="FF0000"/>
                </a:solidFill>
              </a:rPr>
              <a:t>温馨提示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4" descr="C:\Users\yp\Desktop\Data\奥鹏\图片素材\0f9dc4fb560a235a7300c3f5b8f56444.jpg0f9dc4fb560a235a7300c3f5b8f56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937" y="2559050"/>
            <a:ext cx="3757612" cy="4297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10" descr="QQ截图201703101508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675" y="769938"/>
            <a:ext cx="5411788" cy="608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1" descr="36dabf3c9e23046c9e7131b32356b9d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12" y="0"/>
            <a:ext cx="5659437" cy="4475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8"/>
          <p:cNvSpPr txBox="1"/>
          <p:nvPr/>
        </p:nvSpPr>
        <p:spPr>
          <a:xfrm>
            <a:off x="3419475" y="2282825"/>
            <a:ext cx="5451475" cy="31988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defTabSz="914400">
              <a:lnSpc>
                <a:spcPct val="10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本期导读</a:t>
            </a:r>
            <a:endParaRPr lang="zh-CN" altLang="en-US" sz="3200" b="1" dirty="0">
              <a:solidFill>
                <a:srgbClr val="CC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None/>
            </a:pPr>
            <a:endParaRPr lang="zh-CN" altLang="en-US" sz="3200" b="1" dirty="0">
              <a:solidFill>
                <a:srgbClr val="CC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卷首寄语     班级之星</a:t>
            </a:r>
            <a:endParaRPr lang="zh-CN" altLang="en-US" sz="32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学情通报     精彩教学设计</a:t>
            </a:r>
            <a:endParaRPr lang="zh-CN" altLang="en-US" sz="32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我的感悟     温馨提示</a:t>
            </a:r>
            <a:r>
              <a:rPr lang="zh-CN" altLang="en-US" sz="36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5D6">
                <a:alpha val="100000"/>
              </a:srgbClr>
            </a:gs>
            <a:gs pos="74001">
              <a:srgbClr val="B5D2EC">
                <a:alpha val="100000"/>
              </a:srgbClr>
            </a:gs>
            <a:gs pos="83000">
              <a:srgbClr val="B5D2EC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6000" b="1" dirty="0"/>
              <a:t>卷首寄语</a:t>
            </a:r>
            <a:endParaRPr lang="zh-CN" altLang="en-US" sz="6000" b="1" dirty="0"/>
          </a:p>
        </p:txBody>
      </p:sp>
      <p:grpSp>
        <p:nvGrpSpPr>
          <p:cNvPr id="5123" name="组合 38"/>
          <p:cNvGrpSpPr/>
          <p:nvPr/>
        </p:nvGrpSpPr>
        <p:grpSpPr>
          <a:xfrm>
            <a:off x="1116013" y="1492250"/>
            <a:ext cx="7770812" cy="5097463"/>
            <a:chOff x="1132037" y="1617493"/>
            <a:chExt cx="7771177" cy="5097655"/>
          </a:xfrm>
        </p:grpSpPr>
        <p:grpSp>
          <p:nvGrpSpPr>
            <p:cNvPr id="5125" name="组合 18"/>
            <p:cNvGrpSpPr/>
            <p:nvPr/>
          </p:nvGrpSpPr>
          <p:grpSpPr>
            <a:xfrm>
              <a:off x="1142976" y="1857364"/>
              <a:ext cx="6715172" cy="4143404"/>
              <a:chOff x="1285852" y="928670"/>
              <a:chExt cx="4786346" cy="1071570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285976" y="928631"/>
                <a:ext cx="4786537" cy="1071603"/>
              </a:xfrm>
              <a:prstGeom prst="roundRect">
                <a:avLst/>
              </a:prstGeom>
              <a:solidFill>
                <a:srgbClr val="D9E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428554" y="984059"/>
                <a:ext cx="4501382" cy="960747"/>
              </a:xfrm>
              <a:prstGeom prst="roundRect">
                <a:avLst/>
              </a:prstGeom>
              <a:noFill/>
              <a:ln w="12700">
                <a:solidFill>
                  <a:srgbClr val="0F59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5126" name="Picture 2" descr="D:\花纹\天使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43539" flipH="1">
              <a:off x="1132037" y="1617493"/>
              <a:ext cx="786874" cy="9087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Picture 2" descr="D:\花纹\儿童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9322" y="5548178"/>
              <a:ext cx="2973892" cy="11669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4" name="Rectangle 22"/>
          <p:cNvSpPr/>
          <p:nvPr/>
        </p:nvSpPr>
        <p:spPr>
          <a:xfrm>
            <a:off x="1665288" y="2182813"/>
            <a:ext cx="5638800" cy="34782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在学习的日子里，我们学习着，思考着，我们提高着 ；</a:t>
            </a:r>
            <a:endParaRPr lang="en-US" altLang="zh-CN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在学习的日子里，我们忙碌着，耕耘着，我们收获着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;</a:t>
            </a:r>
            <a:endParaRPr lang="en-US" altLang="zh-CN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在学习的日子里，我们努力着，坚持着，我们成长着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;</a:t>
            </a:r>
            <a:endParaRPr lang="en-US" altLang="zh-CN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在学习的日子里，我们分享着，快乐着，我们幸福着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;</a:t>
            </a:r>
            <a:endParaRPr lang="en-US" altLang="zh-CN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在学习的日子里，我们兴奋着，吮吸着，我们采撷着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一路花香！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组合 18"/>
          <p:cNvGrpSpPr/>
          <p:nvPr/>
        </p:nvGrpSpPr>
        <p:grpSpPr>
          <a:xfrm>
            <a:off x="1625600" y="1577975"/>
            <a:ext cx="6840538" cy="1189038"/>
            <a:chOff x="2762144" y="2037205"/>
            <a:chExt cx="4524500" cy="568480"/>
          </a:xfrm>
        </p:grpSpPr>
        <p:sp>
          <p:nvSpPr>
            <p:cNvPr id="15" name="矩形 14"/>
            <p:cNvSpPr/>
            <p:nvPr/>
          </p:nvSpPr>
          <p:spPr>
            <a:xfrm>
              <a:off x="3000497" y="2088057"/>
              <a:ext cx="4286147" cy="49941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李丹阳  何云霞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62144" y="2037205"/>
              <a:ext cx="452555" cy="5684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作业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147" name="组合 19"/>
          <p:cNvGrpSpPr/>
          <p:nvPr/>
        </p:nvGrpSpPr>
        <p:grpSpPr>
          <a:xfrm>
            <a:off x="1625600" y="2865438"/>
            <a:ext cx="6831013" cy="1265237"/>
            <a:chOff x="2714612" y="2944221"/>
            <a:chExt cx="4565996" cy="564117"/>
          </a:xfrm>
        </p:grpSpPr>
        <p:sp>
          <p:nvSpPr>
            <p:cNvPr id="16" name="矩形 15"/>
            <p:cNvSpPr/>
            <p:nvPr/>
          </p:nvSpPr>
          <p:spPr>
            <a:xfrm>
              <a:off x="2993997" y="2990936"/>
              <a:ext cx="4286611" cy="49970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粟敏：</a:t>
              </a:r>
              <a:r>
                <a:rPr kumimoji="0" lang="en-US" altLang="zh-C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《</a:t>
              </a:r>
              <a:r>
                <a:rPr kumimoji="0" lang="zh-CN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如何上好幼儿园的集体数学活动？</a:t>
              </a:r>
              <a:r>
                <a:rPr kumimoji="0" lang="en-US" altLang="zh-C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》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714612" y="2944221"/>
              <a:ext cx="432905" cy="564117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研修活动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148" name="组合 20"/>
          <p:cNvGrpSpPr/>
          <p:nvPr/>
        </p:nvGrpSpPr>
        <p:grpSpPr>
          <a:xfrm>
            <a:off x="1619250" y="4314825"/>
            <a:ext cx="6840538" cy="1266825"/>
            <a:chOff x="2714612" y="3881543"/>
            <a:chExt cx="4572032" cy="529526"/>
          </a:xfrm>
        </p:grpSpPr>
        <p:sp>
          <p:nvSpPr>
            <p:cNvPr id="17" name="矩形 16"/>
            <p:cNvSpPr/>
            <p:nvPr/>
          </p:nvSpPr>
          <p:spPr>
            <a:xfrm>
              <a:off x="3000033" y="3892824"/>
              <a:ext cx="4286611" cy="5009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陈香</a:t>
              </a:r>
              <a:r>
                <a:rPr kumimoji="0" lang="zh-CN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羽</a:t>
              </a:r>
              <a:r>
                <a:rPr kumimoji="0" lang="en-US" altLang="zh-C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:《</a:t>
              </a:r>
              <a:r>
                <a:rPr kumimoji="0" lang="zh-CN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小蚂蚁运动会</a:t>
              </a:r>
              <a:r>
                <a:rPr kumimoji="0" lang="en-US" altLang="zh-C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》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714612" y="3881543"/>
              <a:ext cx="481713" cy="52952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资源分享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5400" b="1" dirty="0"/>
              <a:t>班级之星</a:t>
            </a:r>
            <a:endParaRPr lang="zh-CN" altLang="en-US" sz="5400" dirty="0"/>
          </a:p>
        </p:txBody>
      </p:sp>
      <p:pic>
        <p:nvPicPr>
          <p:cNvPr id="6150" name="Picture 3" descr="D:\花纹\儿童1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 r="76666"/>
          <a:stretch>
            <a:fillRect/>
          </a:stretch>
        </p:blipFill>
        <p:spPr>
          <a:xfrm>
            <a:off x="684213" y="1341438"/>
            <a:ext cx="879475" cy="1012825"/>
          </a:xfrm>
          <a:ln/>
        </p:spPr>
      </p:pic>
      <p:pic>
        <p:nvPicPr>
          <p:cNvPr id="6151" name="Picture 3" descr="D:\花纹\儿童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4" r="50000"/>
          <a:stretch>
            <a:fillRect/>
          </a:stretch>
        </p:blipFill>
        <p:spPr>
          <a:xfrm>
            <a:off x="684213" y="2517775"/>
            <a:ext cx="819150" cy="120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3" descr="D:\花纹\儿童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33" r="23334"/>
          <a:stretch>
            <a:fillRect/>
          </a:stretch>
        </p:blipFill>
        <p:spPr>
          <a:xfrm>
            <a:off x="684213" y="3525838"/>
            <a:ext cx="798512" cy="1344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3" descr="D:\花纹\儿童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666"/>
          <a:stretch>
            <a:fillRect/>
          </a:stretch>
        </p:blipFill>
        <p:spPr>
          <a:xfrm>
            <a:off x="896938" y="4943475"/>
            <a:ext cx="671512" cy="113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Text Box 23"/>
          <p:cNvSpPr txBox="1"/>
          <p:nvPr/>
        </p:nvSpPr>
        <p:spPr>
          <a:xfrm>
            <a:off x="1116013" y="2801938"/>
            <a:ext cx="72723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4833938" y="188913"/>
            <a:ext cx="3097213" cy="1152525"/>
          </a:xfrm>
          <a:prstGeom prst="wedgeRoundRectCallout">
            <a:avLst>
              <a:gd name="adj1" fmla="val -20833"/>
              <a:gd name="adj2" fmla="val 7469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备注：根据班级情况添加要表扬的项和学员姓名。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886700" cy="1325563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/>
              <a:t>学员阶段考核成绩合格学员名单</a:t>
            </a:r>
            <a:br>
              <a:rPr lang="zh-CN" altLang="en-US" dirty="0"/>
            </a:br>
            <a:r>
              <a:rPr lang="zh-CN" altLang="en-US" sz="2400" dirty="0"/>
              <a:t>（截止</a:t>
            </a:r>
            <a:r>
              <a:rPr lang="en-US" altLang="zh-CN" sz="2400" dirty="0"/>
              <a:t>2019</a:t>
            </a:r>
            <a:r>
              <a:rPr lang="zh-CN" altLang="en-US" sz="2400" dirty="0"/>
              <a:t>年</a:t>
            </a:r>
            <a:r>
              <a:rPr lang="en-US" altLang="zh-CN" sz="2400" dirty="0"/>
              <a:t>11</a:t>
            </a:r>
            <a:r>
              <a:rPr lang="zh-CN" altLang="en-US" sz="2400" dirty="0"/>
              <a:t>月</a:t>
            </a:r>
            <a:r>
              <a:rPr lang="en-US" altLang="zh-CN" sz="2400" dirty="0"/>
              <a:t>17</a:t>
            </a:r>
            <a:r>
              <a:rPr lang="zh-CN" altLang="en-US" sz="2400" dirty="0"/>
              <a:t>日</a:t>
            </a:r>
            <a:r>
              <a:rPr lang="en-US" altLang="zh-CN" sz="2400" dirty="0"/>
              <a:t>10</a:t>
            </a:r>
            <a:r>
              <a:rPr lang="zh-CN" altLang="en-US" sz="2400" dirty="0"/>
              <a:t>时）</a:t>
            </a:r>
            <a:endParaRPr lang="zh-CN" altLang="en-US" sz="2400" dirty="0"/>
          </a:p>
        </p:txBody>
      </p:sp>
      <p:graphicFrame>
        <p:nvGraphicFramePr>
          <p:cNvPr id="30434" name="Group 1762"/>
          <p:cNvGraphicFramePr>
            <a:graphicFrameLocks noGrp="1"/>
          </p:cNvGraphicFramePr>
          <p:nvPr/>
        </p:nvGraphicFramePr>
        <p:xfrm>
          <a:off x="323850" y="2133600"/>
          <a:ext cx="8569325" cy="4103688"/>
        </p:xfrm>
        <a:graphic>
          <a:graphicData uri="http://schemas.openxmlformats.org/drawingml/2006/table">
            <a:tbl>
              <a:tblPr/>
              <a:tblGrid>
                <a:gridCol w="917014"/>
                <a:gridCol w="1286614"/>
                <a:gridCol w="1188816"/>
                <a:gridCol w="991315"/>
                <a:gridCol w="1021163"/>
                <a:gridCol w="1035134"/>
                <a:gridCol w="1099355"/>
                <a:gridCol w="1029913"/>
              </a:tblGrid>
              <a:tr h="3477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 名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研修日志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资源分享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研修活动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论坛研讨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总学习时间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成绩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何云霞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622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李丹阳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777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陆靖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648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熊诗梦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567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98.35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陈敏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811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97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谭琳俊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626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97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胡雪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799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97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戈苗苗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604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97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格绒志玛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503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95.15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3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4351338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从下表中老师们可以看出，经过大家这段时间的努力，我们班的学习率有所上升，达到了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，祝贺大家！不过还有部分老师的成绩来没有达到合格线，尤其是还有卢小英老师考核成绩才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分。培训时间已经过半，老师们要抓紧时间，加油哦！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5288" y="2852738"/>
          <a:ext cx="8424863" cy="3673475"/>
        </p:xfrm>
        <a:graphic>
          <a:graphicData uri="http://schemas.openxmlformats.org/drawingml/2006/table">
            <a:tbl>
              <a:tblPr/>
              <a:tblGrid>
                <a:gridCol w="1296041"/>
                <a:gridCol w="820424"/>
                <a:gridCol w="785498"/>
                <a:gridCol w="770893"/>
                <a:gridCol w="1235079"/>
                <a:gridCol w="730253"/>
                <a:gridCol w="713035"/>
                <a:gridCol w="730339"/>
                <a:gridCol w="665129"/>
                <a:gridCol w="678171"/>
              </a:tblGrid>
              <a:tr h="11654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班级名称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上线人数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有学时人数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未学习人数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总学习时间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研修日志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资源分享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研修活动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论坛研讨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42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武胜国培</a:t>
                      </a:r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38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武胜国培</a:t>
                      </a:r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143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38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武胜国培</a:t>
                      </a:r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157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38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武胜国培</a:t>
                      </a:r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149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8123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196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196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499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125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125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707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74" name="标题 1"/>
          <p:cNvSpPr>
            <a:spLocks noGrp="1"/>
          </p:cNvSpPr>
          <p:nvPr>
            <p:ph type="title"/>
          </p:nvPr>
        </p:nvSpPr>
        <p:spPr>
          <a:xfrm>
            <a:off x="395288" y="141288"/>
            <a:ext cx="7886700" cy="1325562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6000" b="1" dirty="0"/>
              <a:t>请关注</a:t>
            </a:r>
            <a:endParaRPr lang="zh-CN" altLang="en-US" sz="6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1" descr="6b883fe41360cf8b18cf2762a37023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63" y="74613"/>
            <a:ext cx="8996362" cy="6729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1190625" y="500063"/>
            <a:ext cx="7886700" cy="1325562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800" b="1" dirty="0"/>
              <a:t>精彩教学设计</a:t>
            </a:r>
            <a:endParaRPr lang="zh-CN" altLang="en-US" sz="4800" b="1" dirty="0"/>
          </a:p>
        </p:txBody>
      </p:sp>
      <p:sp>
        <p:nvSpPr>
          <p:cNvPr id="9220" name="Rectangle 3"/>
          <p:cNvSpPr>
            <a:spLocks noGrp="1"/>
          </p:cNvSpPr>
          <p:nvPr>
            <p:ph idx="1"/>
          </p:nvPr>
        </p:nvSpPr>
        <p:spPr>
          <a:xfrm>
            <a:off x="496888" y="1733550"/>
            <a:ext cx="7886700" cy="4351338"/>
          </a:xfrm>
          <a:ln/>
        </p:spPr>
        <p:txBody>
          <a:bodyPr vert="horz" wrap="square" lIns="91440" tIns="45720" rIns="91440" bIns="45720" anchor="t"/>
          <a:p>
            <a:pPr algn="ctr"/>
            <a:r>
              <a:rPr lang="zh-CN" altLang="en-US" sz="2800" b="1" dirty="0"/>
              <a:t>小班语言教案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洗脸</a:t>
            </a:r>
            <a:endParaRPr lang="en-US" altLang="zh-CN" sz="2800" b="1" dirty="0"/>
          </a:p>
          <a:p>
            <a:pPr algn="ctr"/>
            <a:r>
              <a:rPr lang="zh-CN" altLang="en-US" sz="2000" b="1" dirty="0"/>
              <a:t>何云霞</a:t>
            </a:r>
            <a:endParaRPr lang="en-US" altLang="zh-CN" sz="2000" b="1" dirty="0"/>
          </a:p>
          <a:p>
            <a:pPr algn="ctr"/>
            <a:endParaRPr lang="zh-CN" altLang="en-US" sz="2000" b="1" dirty="0"/>
          </a:p>
          <a:p>
            <a:r>
              <a:rPr lang="zh-CN" altLang="en-US" sz="1800" dirty="0"/>
              <a:t>活动目标 </a:t>
            </a:r>
            <a:br>
              <a:rPr lang="zh-CN" altLang="en-US" sz="1800" dirty="0"/>
            </a:br>
            <a:r>
              <a:rPr lang="en-US" altLang="zh-CN" sz="1800" dirty="0"/>
              <a:t>1.</a:t>
            </a:r>
            <a:r>
              <a:rPr lang="zh-CN" altLang="en-US" sz="1800" dirty="0"/>
              <a:t>学习用正确的方法自己洗脸。</a:t>
            </a:r>
            <a:br>
              <a:rPr lang="zh-CN" altLang="en-US" sz="1800" dirty="0"/>
            </a:br>
            <a:r>
              <a:rPr lang="en-US" altLang="zh-CN" sz="1800" dirty="0"/>
              <a:t>2.</a:t>
            </a:r>
            <a:r>
              <a:rPr lang="zh-CN" altLang="en-US" sz="1800" dirty="0"/>
              <a:t>愿意在点心后、进餐后、体育活动后将自己的脸洗干净。</a:t>
            </a:r>
            <a:endParaRPr lang="zh-CN" altLang="en-US" sz="1800" dirty="0"/>
          </a:p>
          <a:p>
            <a:r>
              <a:rPr lang="zh-CN" altLang="en-US" sz="1800" dirty="0"/>
              <a:t>活动准备</a:t>
            </a:r>
            <a:br>
              <a:rPr lang="zh-CN" altLang="en-US" sz="1800" dirty="0"/>
            </a:br>
            <a:r>
              <a:rPr lang="en-US" altLang="zh-CN" sz="1800" dirty="0"/>
              <a:t>1.</a:t>
            </a:r>
            <a:r>
              <a:rPr lang="zh-CN" altLang="en-US" sz="1800" dirty="0"/>
              <a:t>苍蝇手偶一个、兔子手偶一个、每人一面小镜子、一块湿毛巾、一个娃娃</a:t>
            </a:r>
            <a:br>
              <a:rPr lang="zh-CN" altLang="en-US" sz="1800" dirty="0"/>
            </a:br>
            <a:r>
              <a:rPr lang="en-US" altLang="zh-CN" sz="1800" dirty="0"/>
              <a:t>2.</a:t>
            </a:r>
            <a:r>
              <a:rPr lang="zh-CN" altLang="en-US" sz="1800" dirty="0"/>
              <a:t>音乐、轻音乐各一段</a:t>
            </a:r>
            <a:endParaRPr lang="zh-CN" altLang="en-US" sz="1800" dirty="0"/>
          </a:p>
          <a:p>
            <a:r>
              <a:rPr lang="zh-CN" altLang="en-US" sz="1800" dirty="0"/>
              <a:t>活动过程</a:t>
            </a:r>
            <a:br>
              <a:rPr lang="zh-CN" altLang="en-US" sz="1800" dirty="0"/>
            </a:br>
            <a:r>
              <a:rPr lang="zh-CN" altLang="en-US" sz="1800" dirty="0"/>
              <a:t>一</a:t>
            </a:r>
            <a:r>
              <a:rPr lang="en-US" altLang="zh-CN" sz="1800" dirty="0"/>
              <a:t>.</a:t>
            </a:r>
            <a:r>
              <a:rPr lang="zh-CN" altLang="en-US" sz="1800" dirty="0"/>
              <a:t>故事</a:t>
            </a:r>
            <a:r>
              <a:rPr lang="en-US" altLang="zh-CN" sz="1800" dirty="0"/>
              <a:t>《</a:t>
            </a:r>
            <a:r>
              <a:rPr lang="zh-CN" altLang="en-US" sz="1800" dirty="0"/>
              <a:t>小花脸</a:t>
            </a:r>
            <a:r>
              <a:rPr lang="en-US" altLang="zh-CN" sz="1800" dirty="0"/>
              <a:t>》</a:t>
            </a:r>
            <a:r>
              <a:rPr lang="zh-CN" altLang="en-US" sz="1800" dirty="0"/>
              <a:t>引发幼儿洗脸的需求</a:t>
            </a:r>
            <a:br>
              <a:rPr lang="zh-CN" altLang="en-US" sz="1800" dirty="0"/>
            </a:br>
            <a:r>
              <a:rPr lang="en-US" altLang="zh-CN" sz="1800" dirty="0"/>
              <a:t>1.</a:t>
            </a:r>
            <a:r>
              <a:rPr lang="zh-CN" altLang="en-US" sz="1800" dirty="0"/>
              <a:t>教师讲述</a:t>
            </a:r>
            <a:r>
              <a:rPr lang="en-US" altLang="zh-CN" sz="1800" dirty="0"/>
              <a:t>《</a:t>
            </a:r>
            <a:r>
              <a:rPr lang="zh-CN" altLang="en-US" sz="1800" dirty="0"/>
              <a:t>小花脸</a:t>
            </a:r>
            <a:r>
              <a:rPr lang="en-US" altLang="zh-CN" sz="1800" dirty="0"/>
              <a:t>》</a:t>
            </a:r>
            <a:r>
              <a:rPr lang="zh-CN" altLang="en-US" sz="1800" dirty="0"/>
              <a:t>的故事。</a:t>
            </a:r>
            <a:br>
              <a:rPr lang="zh-CN" altLang="en-US" sz="1800" dirty="0"/>
            </a:br>
            <a:r>
              <a:rPr lang="en-US" altLang="zh-CN" sz="1800" dirty="0"/>
              <a:t>2.</a:t>
            </a:r>
            <a:r>
              <a:rPr lang="zh-CN" altLang="en-US" sz="1800" dirty="0"/>
              <a:t>提问：苍蝇为什么要在</a:t>
            </a:r>
            <a:r>
              <a:rPr lang="en-US" altLang="zh-CN" sz="1800" dirty="0"/>
              <a:t>“</a:t>
            </a:r>
            <a:r>
              <a:rPr lang="zh-CN" altLang="en-US" sz="1800" dirty="0"/>
              <a:t>小花脸</a:t>
            </a:r>
            <a:r>
              <a:rPr lang="en-US" altLang="zh-CN" sz="1800" dirty="0"/>
              <a:t>”</a:t>
            </a:r>
            <a:r>
              <a:rPr lang="zh-CN" altLang="en-US" sz="1800" dirty="0"/>
              <a:t>的周围飞来飞去？妞妞后来是怎么做的？</a:t>
            </a:r>
            <a:br>
              <a:rPr lang="zh-CN" altLang="en-US" sz="1800" dirty="0"/>
            </a:br>
            <a:r>
              <a:rPr lang="en-US" altLang="zh-CN" sz="1800" dirty="0"/>
              <a:t>3.</a:t>
            </a:r>
            <a:r>
              <a:rPr lang="zh-CN" altLang="en-US" sz="1800" dirty="0"/>
              <a:t>教师总结：小脸脏脏的很容易把苍蝇、蚊子吸引过来</a:t>
            </a:r>
            <a:r>
              <a:rPr lang="en-US" altLang="zh-CN" sz="1800" dirty="0"/>
              <a:t>…….</a:t>
            </a:r>
            <a:endParaRPr lang="en-US" altLang="zh-CN" sz="1800" b="1" dirty="0"/>
          </a:p>
        </p:txBody>
      </p:sp>
      <p:sp>
        <p:nvSpPr>
          <p:cNvPr id="4" name="圆角矩形标注 3"/>
          <p:cNvSpPr/>
          <p:nvPr/>
        </p:nvSpPr>
        <p:spPr>
          <a:xfrm>
            <a:off x="6111875" y="223838"/>
            <a:ext cx="2305050" cy="1079500"/>
          </a:xfrm>
          <a:prstGeom prst="wedgeRoundRectCallout">
            <a:avLst>
              <a:gd name="adj1" fmla="val -87601"/>
              <a:gd name="adj2" fmla="val 101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备注：分享班级学员的优秀作品。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 descr="69c1c8afc10febf8ac904d09f04171f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575" y="30163"/>
            <a:ext cx="9224963" cy="686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ea typeface="华文新魏" panose="02010800040101010101" pitchFamily="2" charset="-122"/>
              </a:rPr>
              <a:t>                </a:t>
            </a:r>
            <a:endParaRPr lang="zh-CN" altLang="en-US" sz="1600" dirty="0">
              <a:solidFill>
                <a:srgbClr val="0000CC"/>
              </a:solidFill>
              <a:ea typeface="华文新魏" panose="02010800040101010101" pitchFamily="2" charset="-122"/>
            </a:endParaRPr>
          </a:p>
        </p:txBody>
      </p:sp>
      <p:sp>
        <p:nvSpPr>
          <p:cNvPr id="10244" name="Rectangle 6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感悟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发布者：邹燕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None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是一名幼儿教师，所以我要更懂得爱；我是一名幼儿教师，所以我要更有爱。爱每一个孩子甚至爱身边所有的人。人的一生中能遇到一位好老师就是莫大的幸福。身为教师的我常常想：做一名好老师，把幸福带给我的孩子们，这就是我的使命和责任。但是，怎样才能成为孩子心目中的好老师呢？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5" name="标题 1"/>
          <p:cNvSpPr txBox="1"/>
          <p:nvPr/>
        </p:nvSpPr>
        <p:spPr>
          <a:xfrm>
            <a:off x="773113" y="957263"/>
            <a:ext cx="6215062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我的感悟</a:t>
            </a:r>
            <a:endParaRPr lang="zh-CN" altLang="en-US" sz="4800" b="1" dirty="0">
              <a:solidFill>
                <a:srgbClr val="0953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2" descr="3603c5f75208b1732400448977a3311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8263" y="125413"/>
            <a:ext cx="7769225" cy="6694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7"/>
          <p:cNvSpPr txBox="1"/>
          <p:nvPr/>
        </p:nvSpPr>
        <p:spPr>
          <a:xfrm>
            <a:off x="1662113" y="3308350"/>
            <a:ext cx="6754812" cy="327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zh-CN" sz="18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老师们看这里啦！！！</a:t>
            </a:r>
            <a:endParaRPr lang="zh-CN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请各位学员按时登录研学通学习相关视频。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还未发布教学设计的学员抓紧时间发布教学设计。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学习合格的学员加油向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分迈进！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学习未合格的学员继续努力！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800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8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寄语：亲爱的老师学员们，</a:t>
            </a:r>
            <a:r>
              <a:rPr lang="zh-CN" altLang="en-US" sz="18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继续加油哦！</a:t>
            </a:r>
            <a:endParaRPr lang="zh-CN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165100" y="1268413"/>
            <a:ext cx="2189163" cy="1546225"/>
          </a:xfrm>
          <a:prstGeom prst="wedgeRoundRectCallout">
            <a:avLst>
              <a:gd name="adj1" fmla="val 19376"/>
              <a:gd name="adj2" fmla="val -6507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备注：</a:t>
            </a:r>
            <a:r>
              <a:rPr kumimoji="0" lang="zh-CN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此版块可依据不同学习阶段进行不同的提示，可包含通知、安排等。右边的案例为</a:t>
            </a:r>
            <a:r>
              <a:rPr kumimoji="0" lang="zh-CN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某辅导教师简报第一期的温馨提示。</a:t>
            </a:r>
            <a:endParaRPr kumimoji="0" lang="zh-CN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9" name="标题 1"/>
          <p:cNvSpPr>
            <a:spLocks noGrp="1"/>
          </p:cNvSpPr>
          <p:nvPr>
            <p:ph type="title"/>
          </p:nvPr>
        </p:nvSpPr>
        <p:spPr>
          <a:xfrm>
            <a:off x="34925" y="125413"/>
            <a:ext cx="7886700" cy="1325562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800" b="1" dirty="0"/>
              <a:t>温馨提示</a:t>
            </a:r>
            <a:endParaRPr lang="zh-CN" altLang="en-US" sz="4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班级简报模版一</Template>
  <TotalTime>0</TotalTime>
  <Words>1553</Words>
  <Application>WPS 演示</Application>
  <PresentationFormat>全屏显示(4:3)</PresentationFormat>
  <Paragraphs>364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Calibri Light</vt:lpstr>
      <vt:lpstr>Calibri</vt:lpstr>
      <vt:lpstr>微软雅黑</vt:lpstr>
      <vt:lpstr>+mn-ea</vt:lpstr>
      <vt:lpstr>华文新魏</vt:lpstr>
      <vt:lpstr>Arial Unicode MS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******班 学习简报(第*期)</dc:title>
  <dc:creator>ccc</dc:creator>
  <cp:lastModifiedBy>luoyao555</cp:lastModifiedBy>
  <cp:revision>24</cp:revision>
  <dcterms:created xsi:type="dcterms:W3CDTF">2015-03-06T03:23:50Z</dcterms:created>
  <dcterms:modified xsi:type="dcterms:W3CDTF">2019-11-21T09:12:35Z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